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7" r:id="rId4"/>
    <p:sldId id="437" r:id="rId5"/>
    <p:sldId id="450" r:id="rId6"/>
    <p:sldId id="445" r:id="rId7"/>
    <p:sldId id="446" r:id="rId8"/>
    <p:sldId id="447" r:id="rId9"/>
    <p:sldId id="448" r:id="rId10"/>
    <p:sldId id="449" r:id="rId11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rar neyazi" initials="an" lastIdx="1" clrIdx="0">
    <p:extLst>
      <p:ext uri="{19B8F6BF-5375-455C-9EA6-DF929625EA0E}">
        <p15:presenceInfo xmlns:p15="http://schemas.microsoft.com/office/powerpoint/2012/main" userId="S::a.neyazi@hrdf.org.sa::99ea2ce1-f146-44a2-ad92-390d3c5aec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084"/>
    <a:srgbClr val="DF7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5" d="100"/>
          <a:sy n="75" d="100"/>
        </p:scale>
        <p:origin x="4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3441E-02D2-3A43-B8C7-7171F7C6E273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34420-0D47-1F43-BA9C-019512BF766F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7522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34420-0D47-1F43-BA9C-019512BF766F}" type="slidenum">
              <a:rPr lang="en-SA" smtClean="0"/>
              <a:t>2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42982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34420-0D47-1F43-BA9C-019512BF766F}" type="slidenum">
              <a:rPr lang="en-SA" smtClean="0"/>
              <a:t>3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86163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50CF-E952-803A-3CB4-ADF2065D0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1C596-026A-CDFC-6D49-192F25CE4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E2B5A-8BB6-EFCF-0800-C178F883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0B62F-1C00-D5BB-FC70-765EE68B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DA28A-027F-4EB7-3041-437F4FE6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29965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50F1-4E9F-FD5E-F47A-603D621BD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F1D9C-0036-A09D-3EF9-D4C50222E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33650-F996-7AC7-3613-3F2980C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53C34-3A08-77B6-FD70-AB4FF3DA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07656-8DB4-751B-D098-09CCCC01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16168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D1660-ECC3-75D6-4BC4-8DC7225CE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0A363-6454-8A91-1081-832D1FD1B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3D97F-A9B6-37D3-BD68-A3E3712E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B0C63-264C-3AE0-09CA-B53034C73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3545D-BBCF-443E-9A8B-47027A5B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4626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8973-E5DA-DCF9-622F-89CA87534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2A2191-0678-0F49-739D-A8FE87722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B7686-CF3C-B947-BD4E-5925A61E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E55EF-1953-7DBD-8F6E-2E15C7DB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791E4-9922-B5B2-9D33-3F89C7FB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915620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BFD74-040C-041F-78C3-121F3551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2E727-2116-D707-7601-0021F65B9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F8F87-C602-0CA8-FD77-5A2FA9AC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4FF43-AC74-94AF-FDFA-E49CF43AD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4F241-DE74-61CF-8157-450C2B66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16333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84327-0D84-6BBA-B0DD-3FBDE8F52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EDC31-4705-3408-13DA-BFA4B8F19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DD30F-CCBE-2465-8B97-84CF2C20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E8ED3-2B20-4858-221D-2980F9F8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6A87F-4BBF-1BB8-1D0D-D85216FF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5323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2C34-C15A-3BA4-60EF-51C731B8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3DBF5-B217-FC6B-0329-CF7DAA63D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33995-13EE-9D74-CB61-89E4BE2D7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5C86F-F385-6E93-0CF2-15556058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68459-C9A8-2835-0A05-43B60E5F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1C40B-B392-0ABD-F318-7ACD95ED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882223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7A90A-CE48-ACD7-2B76-2DF94714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2078D-5DF7-EC9B-DB87-E0C67F3F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8135D-F7F7-C55F-10FF-711E5D3E5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2411B-BEDB-DA01-EC26-4FEBCB828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375C9-3716-DBB3-5D9D-D3ACFABB9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FFFFD-6ADC-E849-63F7-5C5ADF37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627883-1EF6-AA55-128E-165FD3A30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BBF9E8-1918-64EF-3BC2-C16EC3FB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766337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5D35C-AD5A-C57C-621B-C81BCA1C2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02F08-1C50-A564-60DC-92AF25AB5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E0734-FEE1-41EA-B967-A2848DE4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44BAF-EF23-65D0-23A3-858D61AC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049244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E2C8D-4345-9B2D-14A7-6954AFD1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D9A69-3618-412B-32CC-0210F060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CB03-CC5E-8998-4AB2-BED88E64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986968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64F9-746B-40E2-B03C-4EF14B32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95B5D-088C-AA01-E6B6-79016B86A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A64AF-A452-4215-1D6E-98E09645F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2A176-0B50-0EB6-33CA-4F03E8B56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E90A4-DB64-CA8C-9574-6A5E37BD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C68AF-FD1F-1A77-2F3C-1E640AC4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12235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B54E-1E01-0247-3BF7-B78EC369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FCC99-A824-CF68-56DB-56D440770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F571B-8798-6724-5ADD-9263426B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3546-E820-3CCF-677D-D5297A6B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0B7A6-0F19-7FA7-4FB3-F97CA480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22928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2B993-300B-E59E-9A78-1961206E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823ACA-BEB7-C3AD-D3B0-4D1DC4D75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95DD0-3E16-7DCD-9076-874CAEDE5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03FE-B2BB-BCC1-03F2-6275374D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7F38C-994F-3328-3087-8F2478B9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E0274-0D69-F50F-A8AB-70EA0A39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207727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A47D-9E48-1D55-FDCD-4DB06FEDB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8E6C2-4272-0BB9-CC19-A2D075549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61F86-D1B9-6F03-36DF-E4D577411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DD38D-5737-7E70-4AD4-E81A4F24B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B70F6-8CD0-5711-3BFD-1784F490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8826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67FFC-21A1-0C23-D774-4AAEE4D12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54093-A2D6-C766-0041-0800D1027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65E4D-58B9-223B-F62C-002646E1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E6A73-2312-6D8A-A0C9-8D26C2A83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51114-E25A-A267-3F35-D140F40E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39681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3C80E-DC00-8F90-47D1-CB69F9C1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6ED98-F201-5659-DAE4-782B45B6F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FC617-7087-DE11-CADF-5BFF53D38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6BC16-3FA4-1CB0-F65E-EB9279B5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4C706-FEBF-BCD3-E902-5EAB3F93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92794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2C120-DDEE-B66D-A7C0-AA151133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CBBF9-C7DE-EBA9-5554-1CB934E3E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7BEC0-5408-CB66-5A65-4A701FC7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E6DA9-ED91-C754-9FAD-BD5CB0C6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FAF0A-572A-BEAE-7131-423107B5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048512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35AFE-480A-9E66-42F0-05676F4A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A84F3-11C3-D40A-5B7E-676D73C68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06FC3-9D6C-1068-568D-EFBD7A68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EBF64-14BE-1302-6931-B270A79E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90824-46CA-532D-E60D-A608E968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2907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65B6B-5F0F-0A18-A764-95F92F2A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EC163-3DF9-078B-FCAE-469CF5C88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42EDB-8C24-3C74-BED3-01C0A06A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5E8E4-018C-EFAC-9429-20461E82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3F26F-22BA-AE66-5437-203D13B9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60DE-6357-0B2A-4A80-BE3A9296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424110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124B-DF4E-B6F9-A16D-266A4E8A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A9396-A4B3-8EF0-0633-ECF20D30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0AEB9-2B4A-ED69-2A64-7CC2C7C33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D509F-546F-D1F1-15A0-E03CBF159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2EE909-9180-2600-4DD1-53B7629E93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65C131-79C6-1904-401C-535936C72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B48CE3-4438-C16D-9206-ECC9D2065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70FCE-363F-769A-0441-23F2E1CB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17569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22FC-7BF1-8B49-F008-1E218CC0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3B8C6-8E9B-9651-9925-9DDBF22F5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4153E-6CFC-0F5D-7B06-2D8BE4EC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1555B-C9AC-5162-2A27-083CF8846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903060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E55A2-4035-A6D0-0DF5-9F60CC2E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816C9-991F-A018-9A25-E473161D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F558F-5286-4EDC-AE28-7D4AA072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7303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5708-E320-3A53-B485-3C5CDB67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E85C7-7D11-6FD1-8188-6B340B591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B78AF-B4F7-361D-D493-3335FAAD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19EA-5B4C-D436-8797-8D3D131E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596C8-F9D0-4C65-DF42-8E6AD5D13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37495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9C83-A16E-C849-276E-CC4706E5E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65340-E8D8-CF71-B3AF-A3BAFD365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18F91C-395D-9FAD-5787-3624B49C0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0FEF9-66D0-A8E4-3DF8-82D838A29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E2F72-0361-1102-CD45-0F52351E8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AB561-8425-A123-678B-78D383C57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4158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59FA4-4D36-4AE3-FF8E-096884EB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95175-AACC-9025-8892-AE71CFC72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81DD4-AFD5-DA3D-B25D-6CB8A611D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1E2C3-E3F7-4D3D-2A27-53E751E6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99FBB-D5F8-2390-8951-BCF8431C3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2865C-A205-A29D-71BC-05BA02E4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636400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6F2F-D04A-7F1C-D4BD-BCC0A8926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8B831-8241-166A-86DD-25C0FD691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F46ED-491F-6644-8720-A1581B7E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FA4B7-B21C-A355-4F73-A89C0515E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78C8-7DEA-BF5C-A1FC-6CB267CA6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93418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1AE3E-326B-68BD-3459-08887C01A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322E59-9F8E-BC66-3270-840C8B432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2DE7A-BA8E-2DEA-A0E7-8946A301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A2779-68E7-0997-1F7E-7ABF1BFC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7AC07-60F2-C6F6-2686-FEC3A5B7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69613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DB711-11EA-33B8-E5A3-46ACA6A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759D1-71B5-2118-9890-DF61DAC0E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6D5DB-C0AE-1B9F-381E-CC7878A67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650A4-3074-3B72-01A2-038E54DE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94CD8-FCBB-7CA3-F281-A443D1AB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1D86E-CC98-0A04-250B-C55A886A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94301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3B41-0262-B5D0-F923-6CF9E467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FB28D-4ED8-62E2-7D5F-A7C14E2E1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723CB-6A5C-D741-B721-6018C9800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C89B58-AE54-CA77-27AF-2CB02EC5A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B7D0D-33FF-3A59-642B-48485772F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E2C589-6EAC-4249-E53A-3C5B3DEC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240C44-0A7D-576F-F9C4-D1AF59D6A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A33EE-2016-4941-8DB3-9EAB1DA7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8437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560E-CA2A-7CAC-D7E2-FD9C4FD5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10B23-E1D9-1E99-A57E-FC2F0BE1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4D1CC-C88A-F14B-BE0B-CE73C4B4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F4BF7-4433-4212-A2A0-5BF6AC30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89404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592FF-CFBB-CF05-9A89-54F2C649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ACF92A-EC4B-E098-8FC8-3DBC44B49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93EC1-2C37-E532-47DF-799BBEF4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831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7232-39C0-7CB8-3BC2-E5C1027F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A623A-34CC-2265-3C24-626540FA3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0A52D-20F6-052B-3268-A38A2DDA4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643-FA31-8A74-C5B4-BA9D4FF9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4FFCB-693F-E59C-42DC-0AB5D3749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22AD8-3825-8410-2715-3391729F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98766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7388-BCEB-C436-ADC9-84662444E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05799-9ADB-BB93-9BE1-2EAFF65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D5688-F9F6-F3F8-2BA3-2C933F470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692E4-3A8B-1AB4-2FAE-00E8B2C4A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5B6ED-6A75-B1E2-C926-56E0AD9C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3B97B-A336-1AD4-28A6-91C50BC7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998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6F72FA-B182-AA34-546E-D0FD725F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B869C-B5C3-DE18-CFC5-68D805C59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014E4-FB77-789F-31D8-068A9980C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364F1-644A-3E4F-81DD-4FCC9EB4D112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40A59-F7C8-EFFD-AF6B-574996AE98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20B1C-D0DC-7548-4614-D45D1442D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9FB6BE-5ECC-7F4D-A9A4-147BC6A04688}" type="slidenum">
              <a:rPr lang="en-SA" smtClean="0"/>
              <a:t>‹#›</a:t>
            </a:fld>
            <a:endParaRPr lang="en-S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AD58A1-4980-A950-2502-EABB3BB998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44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A78E18-AF76-D427-9A34-7B9102191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6F3C1-BAF2-1E6D-3D7C-86B8CDF76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C22-D053-F8F5-EBEA-295241A4F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02160E-7D74-5C4C-903F-EDC012306420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6404F-FE22-4121-5902-420E9A8E1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8908B-D2E8-33D3-857E-3F3F5C4E2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7E8401-822D-154F-91CB-6E1C755A8766}" type="slidenum">
              <a:rPr lang="en-SA" smtClean="0"/>
              <a:t>‹#›</a:t>
            </a:fld>
            <a:endParaRPr lang="en-S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23CF37-9DBC-A565-1DE1-422A8CB4BF2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015B5-F9A4-698F-52A1-954D1A3A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8D5C1-760C-E691-C709-2256CDFCA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5BF87-9913-BEFC-8A4D-56B3C2A88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8EEAAD-B5BC-3941-A0EA-6362B4804129}" type="datetimeFigureOut">
              <a:rPr lang="en-SA" smtClean="0"/>
              <a:t>03/04/2025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F5E9D-5084-5EED-734D-7774E1B72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2A57A-A4D8-8A48-DD18-443CC264F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B75788-6D9C-9A42-90CF-537CFE35E155}" type="slidenum">
              <a:rPr lang="en-SA" smtClean="0"/>
              <a:t>‹#›</a:t>
            </a:fld>
            <a:endParaRPr lang="en-S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C7C43-8429-E0AE-FBF5-6241D8A4EA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0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df.org.sa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87A5A1-7DC5-390F-5D72-D05BB763F4E9}"/>
              </a:ext>
            </a:extLst>
          </p:cNvPr>
          <p:cNvSpPr txBox="1"/>
          <p:nvPr/>
        </p:nvSpPr>
        <p:spPr>
          <a:xfrm>
            <a:off x="6684580" y="5221043"/>
            <a:ext cx="51710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 defTabSz="351584" rtl="1" hangingPunct="1">
              <a:defRPr/>
            </a:pPr>
            <a:r>
              <a:rPr lang="ar-SA" sz="2400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دليل المستخدم لخطوات التحاق الباحث عن عمل بقنوات التوظيف</a:t>
            </a:r>
            <a:endParaRPr lang="en-US" sz="2400" b="1" dirty="0">
              <a:solidFill>
                <a:srgbClr val="1A5084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6133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46">
            <a:extLst>
              <a:ext uri="{FF2B5EF4-FFF2-40B4-BE49-F238E27FC236}">
                <a16:creationId xmlns:a16="http://schemas.microsoft.com/office/drawing/2014/main" id="{3DFBF76E-97AB-D38E-2DB4-66954990E0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6124" y="6364164"/>
            <a:ext cx="340784" cy="450851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rgbClr val="1A5084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t>2</a:t>
            </a:fld>
            <a:endParaRPr lang="en-US" dirty="0">
              <a:solidFill>
                <a:srgbClr val="1A5084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id="{CB018E04-ECB5-4CFC-854E-A28FCB039D90}"/>
              </a:ext>
            </a:extLst>
          </p:cNvPr>
          <p:cNvSpPr txBox="1"/>
          <p:nvPr/>
        </p:nvSpPr>
        <p:spPr>
          <a:xfrm>
            <a:off x="4703939" y="3152004"/>
            <a:ext cx="6038549" cy="55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algn="r" rtl="1">
              <a:lnSpc>
                <a:spcPct val="200000"/>
              </a:lnSpc>
              <a:defRPr sz="1200">
                <a:solidFill>
                  <a:srgbClr val="CE7D44"/>
                </a:solidFill>
                <a:latin typeface="Hacen Liner Broadcast"/>
                <a:ea typeface="Hacen Liner Broadcast"/>
                <a:cs typeface="Hacen Liner Broadcast"/>
                <a:sym typeface="Hacen Liner Broadcast"/>
              </a:defRPr>
            </a:pPr>
            <a:endParaRPr lang="ar-SA" sz="1600" b="1" dirty="0">
              <a:solidFill>
                <a:srgbClr val="DC7C2F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  <p:sp>
        <p:nvSpPr>
          <p:cNvPr id="8" name="مستطيل 9">
            <a:extLst>
              <a:ext uri="{FF2B5EF4-FFF2-40B4-BE49-F238E27FC236}">
                <a16:creationId xmlns:a16="http://schemas.microsoft.com/office/drawing/2014/main" id="{7BE3F4EE-D9F7-45C2-BA0C-7B07BA51952F}"/>
              </a:ext>
            </a:extLst>
          </p:cNvPr>
          <p:cNvSpPr/>
          <p:nvPr/>
        </p:nvSpPr>
        <p:spPr>
          <a:xfrm>
            <a:off x="8565396" y="1972358"/>
            <a:ext cx="2767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defTabSz="468767" rtl="1">
              <a:defRPr/>
            </a:pPr>
            <a:endParaRPr lang="ar-SA" sz="2400" b="1" dirty="0">
              <a:solidFill>
                <a:srgbClr val="015286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E1FE0-559F-4F11-8F9B-F40833C143B1}"/>
              </a:ext>
            </a:extLst>
          </p:cNvPr>
          <p:cNvSpPr txBox="1"/>
          <p:nvPr/>
        </p:nvSpPr>
        <p:spPr>
          <a:xfrm>
            <a:off x="1645920" y="1312051"/>
            <a:ext cx="10255347" cy="98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endParaRPr lang="en-US" sz="1333" b="1" dirty="0">
              <a:solidFill>
                <a:srgbClr val="015286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ar-SA" sz="1333" b="1" dirty="0">
                <a:solidFill>
                  <a:srgbClr val="015286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t>1- التسجيل في خدمات التوظيف في الفروع ومراكز هدف عبر موقع  صندوق تنمية الموارد البشرية من خلال الخطوات التالية : </a:t>
            </a:r>
          </a:p>
          <a:p>
            <a:pPr algn="r" rtl="1">
              <a:lnSpc>
                <a:spcPct val="150000"/>
              </a:lnSpc>
              <a:defRPr/>
            </a:pPr>
            <a:endParaRPr lang="ar-SA" sz="1333" b="1" dirty="0">
              <a:solidFill>
                <a:srgbClr val="DF7C2D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2B456-72ED-4A2D-9848-95BE6CC2CF61}"/>
              </a:ext>
            </a:extLst>
          </p:cNvPr>
          <p:cNvSpPr txBox="1"/>
          <p:nvPr/>
        </p:nvSpPr>
        <p:spPr>
          <a:xfrm>
            <a:off x="2771335" y="982768"/>
            <a:ext cx="8677405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867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خطوات التحاق الباحث عن عمل في قنوات التوظيف في صندوق تنمية الموارد البشرية:</a:t>
            </a:r>
          </a:p>
        </p:txBody>
      </p:sp>
      <p:cxnSp>
        <p:nvCxnSpPr>
          <p:cNvPr id="11" name="رابط منحني 7">
            <a:extLst>
              <a:ext uri="{FF2B5EF4-FFF2-40B4-BE49-F238E27FC236}">
                <a16:creationId xmlns:a16="http://schemas.microsoft.com/office/drawing/2014/main" id="{8626BD2D-527E-401E-8821-BAEE3ADF48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00341" y="3847396"/>
            <a:ext cx="1267972" cy="16061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5C687DB-96A6-47B7-AD2F-A95A6FBF0F2C}"/>
              </a:ext>
            </a:extLst>
          </p:cNvPr>
          <p:cNvSpPr/>
          <p:nvPr/>
        </p:nvSpPr>
        <p:spPr>
          <a:xfrm>
            <a:off x="8750104" y="2588455"/>
            <a:ext cx="3066757" cy="36083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ar-SA" sz="1333" b="1" dirty="0">
                <a:solidFill>
                  <a:srgbClr val="015286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t>الدخول على موقع صندوق تنمية الموارد البشرية :</a:t>
            </a:r>
          </a:p>
          <a:p>
            <a:pPr algn="r" rtl="1">
              <a:lnSpc>
                <a:spcPct val="150000"/>
              </a:lnSpc>
              <a:defRPr/>
            </a:pPr>
            <a:r>
              <a:rPr lang="en-US" sz="1400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https://www.hrdf.org.sa/</a:t>
            </a:r>
            <a:endParaRPr lang="en-US" sz="1400" b="1" dirty="0">
              <a:solidFill>
                <a:srgbClr val="DF7C2D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  <a:p>
            <a:pPr algn="r" rtl="1">
              <a:lnSpc>
                <a:spcPct val="150000"/>
              </a:lnSpc>
              <a:defRPr/>
            </a:pPr>
            <a:endParaRPr lang="ar-SA" sz="1400" b="1" dirty="0">
              <a:solidFill>
                <a:srgbClr val="DF7C2D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  <a:p>
            <a:pPr marL="285750" indent="-285750" algn="r" rtl="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ar-SA" sz="1333" b="1" dirty="0">
                <a:solidFill>
                  <a:srgbClr val="015286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t>اختيار أيقونة -المنتجات والخدمات –دليل المنتجات والخدمات – أفراد – برامج أخرى - قنوات التوظيف (الحصول على الخدمة) </a:t>
            </a:r>
          </a:p>
          <a:p>
            <a:pPr algn="r" rtl="1">
              <a:lnSpc>
                <a:spcPct val="150000"/>
              </a:lnSpc>
              <a:defRPr/>
            </a:pPr>
            <a:endParaRPr lang="ar-SA" sz="1800" b="1" dirty="0">
              <a:solidFill>
                <a:srgbClr val="DF7C2D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FDDF7944-D8C8-4A7E-94D8-2A6E8BA20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160" y="1972358"/>
            <a:ext cx="6553200" cy="48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7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46">
            <a:extLst>
              <a:ext uri="{FF2B5EF4-FFF2-40B4-BE49-F238E27FC236}">
                <a16:creationId xmlns:a16="http://schemas.microsoft.com/office/drawing/2014/main" id="{3DFBF76E-97AB-D38E-2DB4-66954990E0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6124" y="6364164"/>
            <a:ext cx="340784" cy="450851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rgbClr val="1A5084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t>3</a:t>
            </a:fld>
            <a:endParaRPr lang="en-US" dirty="0">
              <a:solidFill>
                <a:srgbClr val="1A5084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id="{CB018E04-ECB5-4CFC-854E-A28FCB039D90}"/>
              </a:ext>
            </a:extLst>
          </p:cNvPr>
          <p:cNvSpPr txBox="1"/>
          <p:nvPr/>
        </p:nvSpPr>
        <p:spPr>
          <a:xfrm>
            <a:off x="4703939" y="3152004"/>
            <a:ext cx="6038549" cy="553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57" tIns="60957" rIns="60957" bIns="60957">
            <a:spAutoFit/>
          </a:bodyPr>
          <a:lstStyle/>
          <a:p>
            <a:pPr algn="r" rtl="1">
              <a:lnSpc>
                <a:spcPct val="200000"/>
              </a:lnSpc>
              <a:defRPr sz="1200">
                <a:solidFill>
                  <a:srgbClr val="CE7D44"/>
                </a:solidFill>
                <a:latin typeface="Hacen Liner Broadcast"/>
                <a:ea typeface="Hacen Liner Broadcast"/>
                <a:cs typeface="Hacen Liner Broadcast"/>
                <a:sym typeface="Hacen Liner Broadcast"/>
              </a:defRPr>
            </a:pPr>
            <a:endParaRPr lang="ar-SA" sz="1600" b="1" dirty="0">
              <a:solidFill>
                <a:srgbClr val="DC7C2F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  <p:sp>
        <p:nvSpPr>
          <p:cNvPr id="8" name="مستطيل 9">
            <a:extLst>
              <a:ext uri="{FF2B5EF4-FFF2-40B4-BE49-F238E27FC236}">
                <a16:creationId xmlns:a16="http://schemas.microsoft.com/office/drawing/2014/main" id="{7BE3F4EE-D9F7-45C2-BA0C-7B07BA51952F}"/>
              </a:ext>
            </a:extLst>
          </p:cNvPr>
          <p:cNvSpPr/>
          <p:nvPr/>
        </p:nvSpPr>
        <p:spPr>
          <a:xfrm>
            <a:off x="8565396" y="1972358"/>
            <a:ext cx="2767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defTabSz="468767" rtl="1">
              <a:defRPr/>
            </a:pPr>
            <a:endParaRPr lang="ar-SA" sz="2400" b="1" dirty="0">
              <a:solidFill>
                <a:srgbClr val="015286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0E1FE0-559F-4F11-8F9B-F40833C143B1}"/>
              </a:ext>
            </a:extLst>
          </p:cNvPr>
          <p:cNvSpPr txBox="1"/>
          <p:nvPr/>
        </p:nvSpPr>
        <p:spPr>
          <a:xfrm>
            <a:off x="1645921" y="1312051"/>
            <a:ext cx="9802820" cy="13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endParaRPr lang="ar-SA" sz="1333" b="1" dirty="0">
              <a:solidFill>
                <a:srgbClr val="DF7C2D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ar-SA" sz="1333" b="1" dirty="0">
                <a:solidFill>
                  <a:srgbClr val="015286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t>2- بعد عملية التسجيل والدخول على الصفحة الرئيسية للباحث عن عمل ، يوجد خيار تحت مسمى "قنوات التوظيف" ومن ثم قم بالنقر على "طلب الانضمام لقناة التوظيف"</a:t>
            </a:r>
            <a:endParaRPr lang="en-US" sz="1333" b="1" dirty="0">
              <a:solidFill>
                <a:srgbClr val="015286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  <a:p>
            <a:pPr algn="r" rtl="1">
              <a:defRPr/>
            </a:pPr>
            <a:endParaRPr lang="ar-SA" sz="2400" b="1" dirty="0">
              <a:solidFill>
                <a:prstClr val="black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A2B456-72ED-4A2D-9848-95BE6CC2CF61}"/>
              </a:ext>
            </a:extLst>
          </p:cNvPr>
          <p:cNvSpPr txBox="1"/>
          <p:nvPr/>
        </p:nvSpPr>
        <p:spPr>
          <a:xfrm>
            <a:off x="2046849" y="982768"/>
            <a:ext cx="9401891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867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خطوات التحاق الباحث عن عمل في قنوات التوظيف في صندوق تنمية الموارد البشرية:</a:t>
            </a:r>
          </a:p>
        </p:txBody>
      </p:sp>
      <p:cxnSp>
        <p:nvCxnSpPr>
          <p:cNvPr id="11" name="رابط منحني 7">
            <a:extLst>
              <a:ext uri="{FF2B5EF4-FFF2-40B4-BE49-F238E27FC236}">
                <a16:creationId xmlns:a16="http://schemas.microsoft.com/office/drawing/2014/main" id="{8626BD2D-527E-401E-8821-BAEE3ADF48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00341" y="3847396"/>
            <a:ext cx="1267972" cy="16061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sysDash"/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7" name="Picture 11">
            <a:extLst>
              <a:ext uri="{FF2B5EF4-FFF2-40B4-BE49-F238E27FC236}">
                <a16:creationId xmlns:a16="http://schemas.microsoft.com/office/drawing/2014/main" id="{0686C744-698B-4655-95EA-0A5CF345E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5"/>
          <a:stretch/>
        </p:blipFill>
        <p:spPr bwMode="auto">
          <a:xfrm>
            <a:off x="3215373" y="2728268"/>
            <a:ext cx="7527115" cy="36964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596640-650A-4180-A14A-041453485A3B}"/>
              </a:ext>
            </a:extLst>
          </p:cNvPr>
          <p:cNvSpPr/>
          <p:nvPr/>
        </p:nvSpPr>
        <p:spPr>
          <a:xfrm>
            <a:off x="7069797" y="5067647"/>
            <a:ext cx="914400" cy="22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756736-00FB-4E75-A4E0-716E1E0DA544}"/>
              </a:ext>
            </a:extLst>
          </p:cNvPr>
          <p:cNvSpPr txBox="1"/>
          <p:nvPr/>
        </p:nvSpPr>
        <p:spPr>
          <a:xfrm>
            <a:off x="2996418" y="1980590"/>
            <a:ext cx="8292905" cy="1672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3- قبل تقديم طلب الانضمام سيتم طلب توقيع الباحث على إقرار الشروط والأحكام المتعلقة بجدية الباحث عن عمل  وبعدها يتم الضغط على التالي. </a:t>
            </a:r>
            <a:endParaRPr lang="en-US" sz="1333" b="1" dirty="0">
              <a:solidFill>
                <a:srgbClr val="1A5084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  <a:p>
            <a:pPr algn="r" defTabSz="468767" rtl="1">
              <a:lnSpc>
                <a:spcPct val="150000"/>
              </a:lnSpc>
              <a:defRPr/>
            </a:pPr>
            <a:r>
              <a:rPr lang="ar-SA" sz="1333" b="1" dirty="0"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 </a:t>
            </a:r>
            <a:endParaRPr lang="en-US" sz="1333" b="1" dirty="0"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  <a:p>
            <a:pPr algn="r" rtl="1">
              <a:defRPr/>
            </a:pPr>
            <a:endParaRPr lang="en-US" sz="2400" b="1" dirty="0">
              <a:solidFill>
                <a:srgbClr val="015286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  <a:p>
            <a:pPr algn="r" rtl="1">
              <a:tabLst>
                <a:tab pos="2236837" algn="l"/>
              </a:tabLst>
            </a:pPr>
            <a:endParaRPr lang="en-US" sz="1867" kern="100" dirty="0">
              <a:solidFill>
                <a:srgbClr val="FF0000"/>
              </a:solidFill>
              <a:latin typeface="SST Arabic" panose="020B0504030504020204" pitchFamily="34" charset="-78"/>
              <a:ea typeface="Calibri" panose="020F0502020204030204" pitchFamily="34" charset="0"/>
              <a:cs typeface="SST Arabic" panose="020B0504030504020204" pitchFamily="34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B1532-EC62-4EE4-B596-184A3CC7AA9A}"/>
              </a:ext>
            </a:extLst>
          </p:cNvPr>
          <p:cNvSpPr txBox="1"/>
          <p:nvPr/>
        </p:nvSpPr>
        <p:spPr>
          <a:xfrm>
            <a:off x="2440744" y="1191720"/>
            <a:ext cx="9158067" cy="918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867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خطوات التحاق الباحث عن عمل في قنوات التوظيف في صندوق تنمية الموارد البشرية:</a:t>
            </a:r>
          </a:p>
          <a:p>
            <a:pPr algn="r" defTabSz="468767" rtl="1">
              <a:lnSpc>
                <a:spcPct val="150000"/>
              </a:lnSpc>
              <a:defRPr/>
            </a:pPr>
            <a:endParaRPr lang="ar-SA" sz="1867" b="1" dirty="0">
              <a:solidFill>
                <a:srgbClr val="DF7C2D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  <p:pic>
        <p:nvPicPr>
          <p:cNvPr id="5" name="officeArt object">
            <a:extLst>
              <a:ext uri="{FF2B5EF4-FFF2-40B4-BE49-F238E27FC236}">
                <a16:creationId xmlns:a16="http://schemas.microsoft.com/office/drawing/2014/main" id="{5EE13E79-4FCF-4881-AA28-AEF34272C5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99538" y="2933114"/>
            <a:ext cx="6385203" cy="35520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صر نائب لرقم الشريحة 46">
            <a:extLst>
              <a:ext uri="{FF2B5EF4-FFF2-40B4-BE49-F238E27FC236}">
                <a16:creationId xmlns:a16="http://schemas.microsoft.com/office/drawing/2014/main" id="{67B6849D-23F5-677A-7C45-D5E94D9E6D0F}"/>
              </a:ext>
            </a:extLst>
          </p:cNvPr>
          <p:cNvSpPr txBox="1">
            <a:spLocks/>
          </p:cNvSpPr>
          <p:nvPr/>
        </p:nvSpPr>
        <p:spPr>
          <a:xfrm>
            <a:off x="126124" y="6364164"/>
            <a:ext cx="340784" cy="450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1A5084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pPr/>
              <a:t>4</a:t>
            </a:fld>
            <a:endParaRPr lang="en-US" dirty="0">
              <a:solidFill>
                <a:srgbClr val="1A5084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398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CF1F1937-D7F4-42CC-9D0B-D9531F11B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576" y="1679325"/>
            <a:ext cx="9268134" cy="203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468767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4- سيتم عرض الفروع/المراكز بحسب بيانات العميل والمسار المحدد له كما هو موضح في الصورة .</a:t>
            </a:r>
          </a:p>
          <a:p>
            <a:pPr marL="285750" indent="-285750" algn="r" defTabSz="468767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في حال أن الفرع/المركز افتراضي، لن يتم عرض منطقة، مدينة، عنوان الفرع/ يظهر اسم المركز بناءً على اسم القناة+ الفرع المعيين من قبل مزود الخدمة.</a:t>
            </a:r>
          </a:p>
          <a:p>
            <a:pPr marL="285750" indent="-285750" algn="r" defTabSz="468767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يتم اختيار الفرع أو المركز المناسب للباحث عن عمل .</a:t>
            </a:r>
          </a:p>
          <a:p>
            <a:pPr algn="r" defTabSz="468767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1333" b="1" dirty="0">
              <a:solidFill>
                <a:srgbClr val="1A5084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  <a:p>
            <a:pPr defTabSz="1219170" hangingPunct="0"/>
            <a:endParaRPr lang="en-US" altLang="en-US" sz="2400" dirty="0">
              <a:solidFill>
                <a:srgbClr val="1A5084"/>
              </a:solidFill>
              <a:cs typeface="Arial" panose="020B0604020202020204" pitchFamily="34" charset="0"/>
            </a:endParaRPr>
          </a:p>
        </p:txBody>
      </p:sp>
      <p:pic>
        <p:nvPicPr>
          <p:cNvPr id="2052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C4180FB-E6C3-4225-AD24-CD103CE2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473" y="3416439"/>
            <a:ext cx="5866237" cy="31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46">
            <a:extLst>
              <a:ext uri="{FF2B5EF4-FFF2-40B4-BE49-F238E27FC236}">
                <a16:creationId xmlns:a16="http://schemas.microsoft.com/office/drawing/2014/main" id="{D64A4237-14D8-8915-3032-2D33148425AB}"/>
              </a:ext>
            </a:extLst>
          </p:cNvPr>
          <p:cNvSpPr txBox="1">
            <a:spLocks/>
          </p:cNvSpPr>
          <p:nvPr/>
        </p:nvSpPr>
        <p:spPr>
          <a:xfrm>
            <a:off x="126124" y="6364164"/>
            <a:ext cx="340784" cy="450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1A5084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pPr/>
              <a:t>5</a:t>
            </a:fld>
            <a:endParaRPr lang="en-US" dirty="0">
              <a:solidFill>
                <a:srgbClr val="1A5084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6105FBA-D1DF-4AF4-B574-B3E03CB9A8BE}"/>
              </a:ext>
            </a:extLst>
          </p:cNvPr>
          <p:cNvSpPr txBox="1"/>
          <p:nvPr/>
        </p:nvSpPr>
        <p:spPr>
          <a:xfrm>
            <a:off x="2398540" y="1015870"/>
            <a:ext cx="9158067" cy="918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867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خطوات التحاق الباحث عن عمل في قنوات التوظيف في صندوق تنمية الموارد البشرية:</a:t>
            </a:r>
          </a:p>
          <a:p>
            <a:pPr algn="r" defTabSz="468767" rtl="1">
              <a:lnSpc>
                <a:spcPct val="150000"/>
              </a:lnSpc>
              <a:defRPr/>
            </a:pPr>
            <a:endParaRPr lang="ar-SA" sz="1867" b="1" dirty="0">
              <a:solidFill>
                <a:srgbClr val="DF7C2D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579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E0527E-E785-4C0B-A9EE-2DD6C2A3A814}"/>
              </a:ext>
            </a:extLst>
          </p:cNvPr>
          <p:cNvSpPr txBox="1"/>
          <p:nvPr/>
        </p:nvSpPr>
        <p:spPr>
          <a:xfrm>
            <a:off x="2297230" y="1479072"/>
            <a:ext cx="9094671" cy="1077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5- سيتم التحقق من أهلية الباحث عن عمل وفي حال أن الباحث عن عمل مؤهل، سيتمكن من المتابعة وذلك بالنقر على خيار "ارسال الطلب" </a:t>
            </a:r>
            <a:endParaRPr lang="en-US" sz="1333" b="1" dirty="0">
              <a:solidFill>
                <a:srgbClr val="1A5084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  <a:p>
            <a:pPr algn="r" rtl="1"/>
            <a:endParaRPr lang="en-US" sz="2400" b="1" dirty="0">
              <a:solidFill>
                <a:srgbClr val="015286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6C405-4B71-4338-87CB-CF5F041CFF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2351861"/>
            <a:ext cx="4743449" cy="25421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D33FE-6E58-4BD2-9428-70565389B5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03" y="3737432"/>
            <a:ext cx="4021668" cy="287189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عنصر نائب لرقم الشريحة 46">
            <a:extLst>
              <a:ext uri="{FF2B5EF4-FFF2-40B4-BE49-F238E27FC236}">
                <a16:creationId xmlns:a16="http://schemas.microsoft.com/office/drawing/2014/main" id="{38FD3432-9876-5BD0-2846-5590A07C8C3A}"/>
              </a:ext>
            </a:extLst>
          </p:cNvPr>
          <p:cNvSpPr txBox="1">
            <a:spLocks/>
          </p:cNvSpPr>
          <p:nvPr/>
        </p:nvSpPr>
        <p:spPr>
          <a:xfrm>
            <a:off x="126124" y="6364164"/>
            <a:ext cx="340784" cy="450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1A5084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pPr/>
              <a:t>6</a:t>
            </a:fld>
            <a:endParaRPr lang="en-US" dirty="0">
              <a:solidFill>
                <a:srgbClr val="1A5084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9CD19E7-CBCE-49D7-B4B9-C7B441053BBB}"/>
              </a:ext>
            </a:extLst>
          </p:cNvPr>
          <p:cNvSpPr txBox="1"/>
          <p:nvPr/>
        </p:nvSpPr>
        <p:spPr>
          <a:xfrm>
            <a:off x="2243797" y="970316"/>
            <a:ext cx="9167154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867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خطوات التحاق الباحث عن عمل في قنوات التوظيف في صندوق تنمية الموارد البشرية:</a:t>
            </a:r>
          </a:p>
        </p:txBody>
      </p:sp>
    </p:spTree>
    <p:extLst>
      <p:ext uri="{BB962C8B-B14F-4D97-AF65-F5344CB8AC3E}">
        <p14:creationId xmlns:p14="http://schemas.microsoft.com/office/powerpoint/2010/main" val="2827732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7DE3C2-6480-4A65-9BFF-330466700A88}"/>
              </a:ext>
            </a:extLst>
          </p:cNvPr>
          <p:cNvSpPr txBox="1"/>
          <p:nvPr/>
        </p:nvSpPr>
        <p:spPr>
          <a:xfrm>
            <a:off x="1702191" y="1051505"/>
            <a:ext cx="9816709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68767" rtl="1">
              <a:lnSpc>
                <a:spcPct val="150000"/>
              </a:lnSpc>
              <a:defRPr/>
            </a:pPr>
            <a:r>
              <a:rPr lang="ar-SA" sz="1867" b="1" dirty="0">
                <a:solidFill>
                  <a:srgbClr val="DF7C2D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خطوات التحاق الباحث عن عمل في قنوات التوظيف في صندوق تنمية الموارد البشرية: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864FDB7-1D00-42DC-9073-ECA73F9C2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56771" y="1436461"/>
            <a:ext cx="13743969" cy="203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468767" rtl="1" eaLnBrk="0">
              <a:lnSpc>
                <a:spcPct val="150000"/>
              </a:lnSpc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6– بعد إرسال طلب الانضمام  سيتم تحديد موعد مناسب من (الفرع/ المركز) الذي تم إرسال الطلب إليه للزيارة أو الاتصال لاستكمال عملية الالتحاق,</a:t>
            </a:r>
          </a:p>
          <a:p>
            <a:pPr algn="r" defTabSz="468767" rtl="1" eaLnBrk="0">
              <a:lnSpc>
                <a:spcPct val="150000"/>
              </a:lnSpc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ويمكن استعراض المواعيد المرسلة للباحث عن عمل بعد إرساله من (الفرع/المركز) من خلال الرسائل النصية للموعد أو من خلال حسابه في النظام </a:t>
            </a:r>
          </a:p>
          <a:p>
            <a:pPr algn="r" defTabSz="468767" rtl="1" eaLnBrk="0">
              <a:lnSpc>
                <a:spcPct val="150000"/>
              </a:lnSpc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كما هو موضح أدناه: </a:t>
            </a:r>
          </a:p>
          <a:p>
            <a:pPr marL="285750" indent="-285750" algn="r" defTabSz="468767" rtl="1" eaLnBrk="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الصفحة الرئيسية ← الالتزامات (دورات دروب</a:t>
            </a:r>
            <a:r>
              <a:rPr lang="en-GB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/ </a:t>
            </a: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المواعيد)  .</a:t>
            </a:r>
          </a:p>
          <a:p>
            <a:pPr algn="r" defTabSz="468767" rtl="1" eaLnBrk="0">
              <a:lnSpc>
                <a:spcPct val="150000"/>
              </a:lnSpc>
              <a:defRPr/>
            </a:pPr>
            <a:r>
              <a:rPr lang="ar-SA" altLang="en-US" sz="1333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كما يمكنه أيضاً استعراض الدورات التدريبة المعينة له بنفس الخطوات .</a:t>
            </a:r>
            <a:endParaRPr lang="en-US" altLang="en-US" sz="1333" b="1" dirty="0">
              <a:solidFill>
                <a:srgbClr val="1A5084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1A50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3" name="Picture 5" descr="Screen Shot 2023-06-12 at 12.57.29 PM.jpg">
            <a:extLst>
              <a:ext uri="{FF2B5EF4-FFF2-40B4-BE49-F238E27FC236}">
                <a16:creationId xmlns:a16="http://schemas.microsoft.com/office/drawing/2014/main" id="{A6F8964D-4660-4B50-83E8-29D67A83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717" y="3392173"/>
            <a:ext cx="6510867" cy="28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B8765F4-F689-4AD6-B839-1D6A6C0DC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1" y="2858931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3" name="عنصر نائب لرقم الشريحة 46">
            <a:extLst>
              <a:ext uri="{FF2B5EF4-FFF2-40B4-BE49-F238E27FC236}">
                <a16:creationId xmlns:a16="http://schemas.microsoft.com/office/drawing/2014/main" id="{A4B66A1A-5071-8987-B82C-B3F4C464967A}"/>
              </a:ext>
            </a:extLst>
          </p:cNvPr>
          <p:cNvSpPr txBox="1">
            <a:spLocks/>
          </p:cNvSpPr>
          <p:nvPr/>
        </p:nvSpPr>
        <p:spPr>
          <a:xfrm>
            <a:off x="126124" y="6364164"/>
            <a:ext cx="340784" cy="450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S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smtClean="0">
                <a:solidFill>
                  <a:srgbClr val="1A5084"/>
                </a:solidFill>
                <a:latin typeface="SST Arabic" panose="020B0504030504020204" pitchFamily="34" charset="-78"/>
                <a:cs typeface="SST Arabic" panose="020B0504030504020204" pitchFamily="34" charset="-78"/>
              </a:rPr>
              <a:pPr/>
              <a:t>7</a:t>
            </a:fld>
            <a:endParaRPr lang="en-US" dirty="0">
              <a:solidFill>
                <a:srgbClr val="1A5084"/>
              </a:solidFill>
              <a:latin typeface="SST Arabic" panose="020B0504030504020204" pitchFamily="34" charset="-78"/>
              <a:cs typeface="SST Arabic" panose="020B05040305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3520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F985C-D6B1-2B4C-3292-C3CF70F4E61A}"/>
              </a:ext>
            </a:extLst>
          </p:cNvPr>
          <p:cNvSpPr txBox="1"/>
          <p:nvPr/>
        </p:nvSpPr>
        <p:spPr>
          <a:xfrm>
            <a:off x="6621518" y="5336657"/>
            <a:ext cx="5171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Low" defTabSz="351584" rtl="1" eaLnBrk="1" latinLnBrk="0" hangingPunct="1">
              <a:defRPr/>
            </a:pPr>
            <a:r>
              <a:rPr lang="ar-SA" sz="3600" b="1" dirty="0">
                <a:solidFill>
                  <a:srgbClr val="1A5084"/>
                </a:solidFill>
                <a:latin typeface="SST Arabic" panose="020B0504030504020204" pitchFamily="34" charset="-78"/>
                <a:ea typeface="HRDF medium Medium" panose="02000600020000020004" pitchFamily="2" charset="-78"/>
                <a:cs typeface="SST Arabic" panose="020B0504030504020204" pitchFamily="34" charset="-78"/>
              </a:rPr>
              <a:t>شـــــكــراً</a:t>
            </a:r>
            <a:endParaRPr lang="en-US" sz="3600" b="1" dirty="0">
              <a:solidFill>
                <a:srgbClr val="1A5084"/>
              </a:solidFill>
              <a:latin typeface="SST Arabic" panose="020B0504030504020204" pitchFamily="34" charset="-78"/>
              <a:ea typeface="HRDF medium Medium" panose="02000600020000020004" pitchFamily="2" charset="-78"/>
              <a:cs typeface="SST Arabic" panose="020B0504030504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0154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4491</TotalTime>
  <Words>387</Words>
  <Application>Microsoft Office PowerPoint</Application>
  <PresentationFormat>شاشة عريضة</PresentationFormat>
  <Paragraphs>35</Paragraphs>
  <Slides>8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Courier New</vt:lpstr>
      <vt:lpstr>SST Arabic</vt:lpstr>
      <vt:lpstr>Office Theme</vt:lpstr>
      <vt:lpstr>Custom Design</vt:lpstr>
      <vt:lpstr>1_Custom Design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HAIFA ALESSA</dc:creator>
  <cp:lastModifiedBy>Abdulaziz Alaskar</cp:lastModifiedBy>
  <cp:revision>23</cp:revision>
  <dcterms:created xsi:type="dcterms:W3CDTF">2023-11-07T09:48:35Z</dcterms:created>
  <dcterms:modified xsi:type="dcterms:W3CDTF">2025-03-04T10:13:49Z</dcterms:modified>
</cp:coreProperties>
</file>